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59" r:id="rId3"/>
    <p:sldId id="275" r:id="rId4"/>
    <p:sldId id="276" r:id="rId5"/>
    <p:sldId id="267" r:id="rId6"/>
    <p:sldId id="281" r:id="rId7"/>
    <p:sldId id="271" r:id="rId8"/>
    <p:sldId id="274" r:id="rId9"/>
    <p:sldId id="284" r:id="rId10"/>
    <p:sldId id="263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5A8C"/>
    <a:srgbClr val="142D78"/>
    <a:srgbClr val="1739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4" d="100"/>
          <a:sy n="64" d="100"/>
        </p:scale>
        <p:origin x="-1482" y="-102"/>
      </p:cViewPr>
      <p:guideLst>
        <p:guide orient="horz" pos="522"/>
        <p:guide pos="4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sz="2160" b="1" i="0" u="none" strike="noStrike" baseline="0" dirty="0" smtClean="0">
                <a:effectLst/>
              </a:rPr>
              <a:t>Total </a:t>
            </a:r>
            <a:r>
              <a:rPr lang="en-US" dirty="0" smtClean="0"/>
              <a:t>Grantmaking: $239,526</a:t>
            </a:r>
            <a:endParaRPr lang="en-US" dirty="0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Grantmaking</c:v>
                </c:pt>
              </c:strCache>
            </c:strRef>
          </c:tx>
          <c:dLbls>
            <c:dLbl>
              <c:idx val="0"/>
              <c:layout/>
              <c:showVal val="1"/>
            </c:dLbl>
            <c:dLbl>
              <c:idx val="1"/>
              <c:layout/>
              <c:showVal val="1"/>
            </c:dLbl>
            <c:dLbl>
              <c:idx val="2"/>
              <c:layout/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elete val="1"/>
          </c:dLbls>
          <c:cat>
            <c:strRef>
              <c:f>Sheet1!$A$2:$A$6</c:f>
              <c:strCache>
                <c:ptCount val="5"/>
                <c:pt idx="0">
                  <c:v>African American Leadership Council</c:v>
                </c:pt>
                <c:pt idx="1">
                  <c:v>Asian American Leadership Council</c:v>
                </c:pt>
                <c:pt idx="2">
                  <c:v>Latina Leadership Council</c:v>
                </c:pt>
                <c:pt idx="3">
                  <c:v>LBTQ Leadership Council</c:v>
                </c:pt>
                <c:pt idx="4">
                  <c:v>Young Women's Leadership Council</c:v>
                </c:pt>
              </c:strCache>
            </c:strRef>
          </c:cat>
          <c:val>
            <c:numRef>
              <c:f>Sheet1!$B$2:$B$6</c:f>
              <c:numCache>
                <c:formatCode>_([$$-409]* #,##0.00_);_([$$-409]* \(#,##0.00\);_([$$-409]* "-"??_);_(@_)</c:formatCode>
                <c:ptCount val="5"/>
                <c:pt idx="0">
                  <c:v>35029</c:v>
                </c:pt>
                <c:pt idx="1">
                  <c:v>43500</c:v>
                </c:pt>
                <c:pt idx="2">
                  <c:v>35500</c:v>
                </c:pt>
                <c:pt idx="3">
                  <c:v>90500</c:v>
                </c:pt>
                <c:pt idx="4">
                  <c:v>35000</c:v>
                </c:pt>
              </c:numCache>
            </c:numRef>
          </c:val>
        </c:ser>
        <c:dLbls/>
      </c:pie3D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DD972-EB65-4E4E-8AF1-C10A941BB8DA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474AACFA-9189-4771-A75C-86299AAA951F}">
      <dgm:prSet phldrT="[Text]"/>
      <dgm:spPr/>
      <dgm:t>
        <a:bodyPr/>
        <a:lstStyle/>
        <a:p>
          <a:r>
            <a:rPr lang="en-US" dirty="0" smtClean="0"/>
            <a:t>Community Input</a:t>
          </a:r>
          <a:endParaRPr lang="en-US" dirty="0"/>
        </a:p>
      </dgm:t>
    </dgm:pt>
    <dgm:pt modelId="{74439DE7-841B-43EF-9A67-BF4F3EA9011D}" type="parTrans" cxnId="{F7DB577E-54DF-4611-8F99-DAE9B3BEF759}">
      <dgm:prSet/>
      <dgm:spPr/>
      <dgm:t>
        <a:bodyPr/>
        <a:lstStyle/>
        <a:p>
          <a:endParaRPr lang="en-US"/>
        </a:p>
      </dgm:t>
    </dgm:pt>
    <dgm:pt modelId="{F627B2F8-C329-4E87-ABB1-914C3E090873}" type="sibTrans" cxnId="{F7DB577E-54DF-4611-8F99-DAE9B3BEF759}">
      <dgm:prSet/>
      <dgm:spPr/>
      <dgm:t>
        <a:bodyPr/>
        <a:lstStyle/>
        <a:p>
          <a:endParaRPr lang="en-US"/>
        </a:p>
      </dgm:t>
    </dgm:pt>
    <dgm:pt modelId="{161F1392-54DB-400D-BAEF-40AECB1F956B}">
      <dgm:prSet phldrT="[Text]"/>
      <dgm:spPr/>
      <dgm:t>
        <a:bodyPr/>
        <a:lstStyle/>
        <a:p>
          <a:r>
            <a:rPr lang="en-US" dirty="0" smtClean="0"/>
            <a:t>Leadership Councils</a:t>
          </a:r>
          <a:endParaRPr lang="en-US" dirty="0"/>
        </a:p>
      </dgm:t>
    </dgm:pt>
    <dgm:pt modelId="{10AC0DB5-1A3C-449F-9448-7ADA86B9FA9A}" type="parTrans" cxnId="{CD7DEE58-2237-45AA-AF85-9B01A39DE3FA}">
      <dgm:prSet/>
      <dgm:spPr/>
      <dgm:t>
        <a:bodyPr/>
        <a:lstStyle/>
        <a:p>
          <a:endParaRPr lang="en-US"/>
        </a:p>
      </dgm:t>
    </dgm:pt>
    <dgm:pt modelId="{B44D17CF-1D40-48A4-AA85-4EC602E3D5BC}" type="sibTrans" cxnId="{CD7DEE58-2237-45AA-AF85-9B01A39DE3FA}">
      <dgm:prSet/>
      <dgm:spPr/>
      <dgm:t>
        <a:bodyPr/>
        <a:lstStyle/>
        <a:p>
          <a:endParaRPr lang="en-US"/>
        </a:p>
      </dgm:t>
    </dgm:pt>
    <dgm:pt modelId="{2ED2BEC5-8A17-4974-8A9F-17EC5419A861}">
      <dgm:prSet phldrT="[Text]"/>
      <dgm:spPr/>
      <dgm:t>
        <a:bodyPr/>
        <a:lstStyle/>
        <a:p>
          <a:r>
            <a:rPr lang="en-US" dirty="0" smtClean="0"/>
            <a:t>Leadership Council Grantmaking</a:t>
          </a:r>
          <a:endParaRPr lang="en-US" dirty="0"/>
        </a:p>
      </dgm:t>
    </dgm:pt>
    <dgm:pt modelId="{BF1A95F4-38AE-485B-8EDD-054634CC74A0}" type="parTrans" cxnId="{35390F28-D5C1-49C2-8FE8-88533B1E4597}">
      <dgm:prSet/>
      <dgm:spPr/>
      <dgm:t>
        <a:bodyPr/>
        <a:lstStyle/>
        <a:p>
          <a:endParaRPr lang="en-US"/>
        </a:p>
      </dgm:t>
    </dgm:pt>
    <dgm:pt modelId="{A98CB6D9-47FB-4388-AD5A-113D58855BF3}" type="sibTrans" cxnId="{35390F28-D5C1-49C2-8FE8-88533B1E4597}">
      <dgm:prSet/>
      <dgm:spPr/>
      <dgm:t>
        <a:bodyPr/>
        <a:lstStyle/>
        <a:p>
          <a:endParaRPr lang="en-US"/>
        </a:p>
      </dgm:t>
    </dgm:pt>
    <dgm:pt modelId="{98F7DA96-8ECF-4149-9A89-8C7234350A01}">
      <dgm:prSet phldrT="[Text]"/>
      <dgm:spPr/>
      <dgm:t>
        <a:bodyPr/>
        <a:lstStyle/>
        <a:p>
          <a:r>
            <a:rPr lang="en-US" dirty="0" smtClean="0"/>
            <a:t>$$$ into Community</a:t>
          </a:r>
          <a:endParaRPr lang="en-US" dirty="0"/>
        </a:p>
      </dgm:t>
    </dgm:pt>
    <dgm:pt modelId="{1EC0E009-39A8-4677-8A83-4ECE0A5B60D4}" type="parTrans" cxnId="{B72C5A1B-23FB-47CB-9C7B-AB01E3F43578}">
      <dgm:prSet/>
      <dgm:spPr/>
      <dgm:t>
        <a:bodyPr/>
        <a:lstStyle/>
        <a:p>
          <a:endParaRPr lang="en-US"/>
        </a:p>
      </dgm:t>
    </dgm:pt>
    <dgm:pt modelId="{3726816F-2AF8-4D88-93CB-D6E1703BC5CF}" type="sibTrans" cxnId="{B72C5A1B-23FB-47CB-9C7B-AB01E3F43578}">
      <dgm:prSet/>
      <dgm:spPr/>
      <dgm:t>
        <a:bodyPr/>
        <a:lstStyle/>
        <a:p>
          <a:endParaRPr lang="en-US"/>
        </a:p>
      </dgm:t>
    </dgm:pt>
    <dgm:pt modelId="{14D8AC06-FED6-45A1-9698-39F9C7A644A4}" type="pres">
      <dgm:prSet presAssocID="{B78DD972-EB65-4E4E-8AF1-C10A941BB8D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62064CE-A4F1-4462-8091-8F3CD765E1F7}" type="pres">
      <dgm:prSet presAssocID="{474AACFA-9189-4771-A75C-86299AAA951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5600E3-EF84-460A-BAEB-8661817EEFB0}" type="pres">
      <dgm:prSet presAssocID="{F627B2F8-C329-4E87-ABB1-914C3E090873}" presName="sibTrans" presStyleLbl="sibTrans2D1" presStyleIdx="0" presStyleCnt="4"/>
      <dgm:spPr/>
      <dgm:t>
        <a:bodyPr/>
        <a:lstStyle/>
        <a:p>
          <a:endParaRPr lang="en-US"/>
        </a:p>
      </dgm:t>
    </dgm:pt>
    <dgm:pt modelId="{E950EA1A-D53D-438E-8B49-6C09B5241070}" type="pres">
      <dgm:prSet presAssocID="{F627B2F8-C329-4E87-ABB1-914C3E090873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261B72C-D0F0-481F-A4BB-50768DFBD845}" type="pres">
      <dgm:prSet presAssocID="{161F1392-54DB-400D-BAEF-40AECB1F956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C1F58-EC59-4E91-8CC0-F93AF79B00C1}" type="pres">
      <dgm:prSet presAssocID="{B44D17CF-1D40-48A4-AA85-4EC602E3D5B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E12688C6-9671-4620-B573-4FB1C947D029}" type="pres">
      <dgm:prSet presAssocID="{B44D17CF-1D40-48A4-AA85-4EC602E3D5BC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A3B5171-91E6-4C34-B98F-FD56D355610F}" type="pres">
      <dgm:prSet presAssocID="{2ED2BEC5-8A17-4974-8A9F-17EC5419A86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FC9990-1CB8-4B0C-9CED-B83DA94CCA75}" type="pres">
      <dgm:prSet presAssocID="{A98CB6D9-47FB-4388-AD5A-113D58855BF3}" presName="sibTrans" presStyleLbl="sibTrans2D1" presStyleIdx="2" presStyleCnt="4"/>
      <dgm:spPr/>
      <dgm:t>
        <a:bodyPr/>
        <a:lstStyle/>
        <a:p>
          <a:endParaRPr lang="en-US"/>
        </a:p>
      </dgm:t>
    </dgm:pt>
    <dgm:pt modelId="{1F010461-8C70-4CFF-A567-F751FA0393E0}" type="pres">
      <dgm:prSet presAssocID="{A98CB6D9-47FB-4388-AD5A-113D58855BF3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2A0AF22-DFBF-4C63-89DF-6FAC8DC487B4}" type="pres">
      <dgm:prSet presAssocID="{98F7DA96-8ECF-4149-9A89-8C7234350A0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325AB1-859F-4D68-BABE-D87C2EC9A82C}" type="pres">
      <dgm:prSet presAssocID="{3726816F-2AF8-4D88-93CB-D6E1703BC5C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24431725-672E-4D28-A9A7-DB16D1CEE74B}" type="pres">
      <dgm:prSet presAssocID="{3726816F-2AF8-4D88-93CB-D6E1703BC5CF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6341898D-6B7C-4486-9306-21D325C2B2F0}" type="presOf" srcId="{98F7DA96-8ECF-4149-9A89-8C7234350A01}" destId="{F2A0AF22-DFBF-4C63-89DF-6FAC8DC487B4}" srcOrd="0" destOrd="0" presId="urn:microsoft.com/office/officeart/2005/8/layout/cycle2"/>
    <dgm:cxn modelId="{CD7DEE58-2237-45AA-AF85-9B01A39DE3FA}" srcId="{B78DD972-EB65-4E4E-8AF1-C10A941BB8DA}" destId="{161F1392-54DB-400D-BAEF-40AECB1F956B}" srcOrd="1" destOrd="0" parTransId="{10AC0DB5-1A3C-449F-9448-7ADA86B9FA9A}" sibTransId="{B44D17CF-1D40-48A4-AA85-4EC602E3D5BC}"/>
    <dgm:cxn modelId="{8E4B2A16-2B58-4E40-8CEE-E2EB85ECD8AD}" type="presOf" srcId="{F627B2F8-C329-4E87-ABB1-914C3E090873}" destId="{E950EA1A-D53D-438E-8B49-6C09B5241070}" srcOrd="1" destOrd="0" presId="urn:microsoft.com/office/officeart/2005/8/layout/cycle2"/>
    <dgm:cxn modelId="{548351A7-A4E2-40A6-B226-9B9D5D924990}" type="presOf" srcId="{B78DD972-EB65-4E4E-8AF1-C10A941BB8DA}" destId="{14D8AC06-FED6-45A1-9698-39F9C7A644A4}" srcOrd="0" destOrd="0" presId="urn:microsoft.com/office/officeart/2005/8/layout/cycle2"/>
    <dgm:cxn modelId="{EC36CD63-00AC-408A-93DF-5D77113E96D5}" type="presOf" srcId="{A98CB6D9-47FB-4388-AD5A-113D58855BF3}" destId="{C5FC9990-1CB8-4B0C-9CED-B83DA94CCA75}" srcOrd="0" destOrd="0" presId="urn:microsoft.com/office/officeart/2005/8/layout/cycle2"/>
    <dgm:cxn modelId="{6086488C-5946-4F47-BD3B-7F66A557A566}" type="presOf" srcId="{474AACFA-9189-4771-A75C-86299AAA951F}" destId="{F62064CE-A4F1-4462-8091-8F3CD765E1F7}" srcOrd="0" destOrd="0" presId="urn:microsoft.com/office/officeart/2005/8/layout/cycle2"/>
    <dgm:cxn modelId="{9D426282-8642-4C1A-9A54-C29864103843}" type="presOf" srcId="{161F1392-54DB-400D-BAEF-40AECB1F956B}" destId="{5261B72C-D0F0-481F-A4BB-50768DFBD845}" srcOrd="0" destOrd="0" presId="urn:microsoft.com/office/officeart/2005/8/layout/cycle2"/>
    <dgm:cxn modelId="{35390F28-D5C1-49C2-8FE8-88533B1E4597}" srcId="{B78DD972-EB65-4E4E-8AF1-C10A941BB8DA}" destId="{2ED2BEC5-8A17-4974-8A9F-17EC5419A861}" srcOrd="2" destOrd="0" parTransId="{BF1A95F4-38AE-485B-8EDD-054634CC74A0}" sibTransId="{A98CB6D9-47FB-4388-AD5A-113D58855BF3}"/>
    <dgm:cxn modelId="{B72C5A1B-23FB-47CB-9C7B-AB01E3F43578}" srcId="{B78DD972-EB65-4E4E-8AF1-C10A941BB8DA}" destId="{98F7DA96-8ECF-4149-9A89-8C7234350A01}" srcOrd="3" destOrd="0" parTransId="{1EC0E009-39A8-4677-8A83-4ECE0A5B60D4}" sibTransId="{3726816F-2AF8-4D88-93CB-D6E1703BC5CF}"/>
    <dgm:cxn modelId="{626B1906-A0E5-43C0-B012-B86BCCD21167}" type="presOf" srcId="{3726816F-2AF8-4D88-93CB-D6E1703BC5CF}" destId="{24431725-672E-4D28-A9A7-DB16D1CEE74B}" srcOrd="1" destOrd="0" presId="urn:microsoft.com/office/officeart/2005/8/layout/cycle2"/>
    <dgm:cxn modelId="{C28EEB30-F12A-4FA6-8A81-E0597E8EEAB3}" type="presOf" srcId="{B44D17CF-1D40-48A4-AA85-4EC602E3D5BC}" destId="{1A1C1F58-EC59-4E91-8CC0-F93AF79B00C1}" srcOrd="0" destOrd="0" presId="urn:microsoft.com/office/officeart/2005/8/layout/cycle2"/>
    <dgm:cxn modelId="{803793BD-7C31-49AF-A0F1-DB1414C9EC50}" type="presOf" srcId="{B44D17CF-1D40-48A4-AA85-4EC602E3D5BC}" destId="{E12688C6-9671-4620-B573-4FB1C947D029}" srcOrd="1" destOrd="0" presId="urn:microsoft.com/office/officeart/2005/8/layout/cycle2"/>
    <dgm:cxn modelId="{8185B212-E29C-4AEC-A365-0EB7899585E9}" type="presOf" srcId="{A98CB6D9-47FB-4388-AD5A-113D58855BF3}" destId="{1F010461-8C70-4CFF-A567-F751FA0393E0}" srcOrd="1" destOrd="0" presId="urn:microsoft.com/office/officeart/2005/8/layout/cycle2"/>
    <dgm:cxn modelId="{CFE50AC6-8D88-481E-BA58-8381D2B996B6}" type="presOf" srcId="{3726816F-2AF8-4D88-93CB-D6E1703BC5CF}" destId="{1A325AB1-859F-4D68-BABE-D87C2EC9A82C}" srcOrd="0" destOrd="0" presId="urn:microsoft.com/office/officeart/2005/8/layout/cycle2"/>
    <dgm:cxn modelId="{EC59E614-4654-46AD-BADD-AE24C1AC125C}" type="presOf" srcId="{2ED2BEC5-8A17-4974-8A9F-17EC5419A861}" destId="{DA3B5171-91E6-4C34-B98F-FD56D355610F}" srcOrd="0" destOrd="0" presId="urn:microsoft.com/office/officeart/2005/8/layout/cycle2"/>
    <dgm:cxn modelId="{9C36763B-6540-4162-8E61-5616B112D9D4}" type="presOf" srcId="{F627B2F8-C329-4E87-ABB1-914C3E090873}" destId="{2F5600E3-EF84-460A-BAEB-8661817EEFB0}" srcOrd="0" destOrd="0" presId="urn:microsoft.com/office/officeart/2005/8/layout/cycle2"/>
    <dgm:cxn modelId="{F7DB577E-54DF-4611-8F99-DAE9B3BEF759}" srcId="{B78DD972-EB65-4E4E-8AF1-C10A941BB8DA}" destId="{474AACFA-9189-4771-A75C-86299AAA951F}" srcOrd="0" destOrd="0" parTransId="{74439DE7-841B-43EF-9A67-BF4F3EA9011D}" sibTransId="{F627B2F8-C329-4E87-ABB1-914C3E090873}"/>
    <dgm:cxn modelId="{AE16A811-AA2E-4140-BA91-917D37BFB90F}" type="presParOf" srcId="{14D8AC06-FED6-45A1-9698-39F9C7A644A4}" destId="{F62064CE-A4F1-4462-8091-8F3CD765E1F7}" srcOrd="0" destOrd="0" presId="urn:microsoft.com/office/officeart/2005/8/layout/cycle2"/>
    <dgm:cxn modelId="{A5E85492-8478-470E-A3B3-CEE48F03D3C6}" type="presParOf" srcId="{14D8AC06-FED6-45A1-9698-39F9C7A644A4}" destId="{2F5600E3-EF84-460A-BAEB-8661817EEFB0}" srcOrd="1" destOrd="0" presId="urn:microsoft.com/office/officeart/2005/8/layout/cycle2"/>
    <dgm:cxn modelId="{5A909CD4-F464-42B6-A281-A46981C3F660}" type="presParOf" srcId="{2F5600E3-EF84-460A-BAEB-8661817EEFB0}" destId="{E950EA1A-D53D-438E-8B49-6C09B5241070}" srcOrd="0" destOrd="0" presId="urn:microsoft.com/office/officeart/2005/8/layout/cycle2"/>
    <dgm:cxn modelId="{F82CF4F8-F418-4327-9999-0505BB9DFF1C}" type="presParOf" srcId="{14D8AC06-FED6-45A1-9698-39F9C7A644A4}" destId="{5261B72C-D0F0-481F-A4BB-50768DFBD845}" srcOrd="2" destOrd="0" presId="urn:microsoft.com/office/officeart/2005/8/layout/cycle2"/>
    <dgm:cxn modelId="{F56D69C6-BB6C-4B88-91A4-DD2E8CC2886C}" type="presParOf" srcId="{14D8AC06-FED6-45A1-9698-39F9C7A644A4}" destId="{1A1C1F58-EC59-4E91-8CC0-F93AF79B00C1}" srcOrd="3" destOrd="0" presId="urn:microsoft.com/office/officeart/2005/8/layout/cycle2"/>
    <dgm:cxn modelId="{A96FA13A-46BB-43BE-8B8D-25944547826C}" type="presParOf" srcId="{1A1C1F58-EC59-4E91-8CC0-F93AF79B00C1}" destId="{E12688C6-9671-4620-B573-4FB1C947D029}" srcOrd="0" destOrd="0" presId="urn:microsoft.com/office/officeart/2005/8/layout/cycle2"/>
    <dgm:cxn modelId="{8744392A-0D29-449E-9A7E-28D9AA188D93}" type="presParOf" srcId="{14D8AC06-FED6-45A1-9698-39F9C7A644A4}" destId="{DA3B5171-91E6-4C34-B98F-FD56D355610F}" srcOrd="4" destOrd="0" presId="urn:microsoft.com/office/officeart/2005/8/layout/cycle2"/>
    <dgm:cxn modelId="{5BBD2129-01D6-4BED-8299-762BAAABB53E}" type="presParOf" srcId="{14D8AC06-FED6-45A1-9698-39F9C7A644A4}" destId="{C5FC9990-1CB8-4B0C-9CED-B83DA94CCA75}" srcOrd="5" destOrd="0" presId="urn:microsoft.com/office/officeart/2005/8/layout/cycle2"/>
    <dgm:cxn modelId="{33C09333-A215-4072-BBAA-DD560A3E1572}" type="presParOf" srcId="{C5FC9990-1CB8-4B0C-9CED-B83DA94CCA75}" destId="{1F010461-8C70-4CFF-A567-F751FA0393E0}" srcOrd="0" destOrd="0" presId="urn:microsoft.com/office/officeart/2005/8/layout/cycle2"/>
    <dgm:cxn modelId="{5BDC920F-F5E2-4178-9C21-39B64ED3BFA4}" type="presParOf" srcId="{14D8AC06-FED6-45A1-9698-39F9C7A644A4}" destId="{F2A0AF22-DFBF-4C63-89DF-6FAC8DC487B4}" srcOrd="6" destOrd="0" presId="urn:microsoft.com/office/officeart/2005/8/layout/cycle2"/>
    <dgm:cxn modelId="{AAFF388E-6376-4452-BB23-5E5C37DF9E20}" type="presParOf" srcId="{14D8AC06-FED6-45A1-9698-39F9C7A644A4}" destId="{1A325AB1-859F-4D68-BABE-D87C2EC9A82C}" srcOrd="7" destOrd="0" presId="urn:microsoft.com/office/officeart/2005/8/layout/cycle2"/>
    <dgm:cxn modelId="{676F9E27-500F-4952-AB2E-E6E2E40B7922}" type="presParOf" srcId="{1A325AB1-859F-4D68-BABE-D87C2EC9A82C}" destId="{24431725-672E-4D28-A9A7-DB16D1CEE74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EC7634-A8C8-4F71-BDA9-9C771A8A9CC7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</dgm:pt>
    <dgm:pt modelId="{EAEE1CD0-7095-4C1A-8EA0-C38FCA71F48F}">
      <dgm:prSet phldrT="[Text]" custT="1"/>
      <dgm:spPr/>
      <dgm:t>
        <a:bodyPr/>
        <a:lstStyle/>
        <a:p>
          <a:r>
            <a:rPr lang="en-US" sz="2000" dirty="0" smtClean="0"/>
            <a:t>A desire to participate in philanthropy centered on women and girls </a:t>
          </a:r>
          <a:endParaRPr lang="en-US" sz="2000" dirty="0"/>
        </a:p>
      </dgm:t>
    </dgm:pt>
    <dgm:pt modelId="{0049C4C1-78C3-408A-B2DE-58F8DD08D787}" type="parTrans" cxnId="{2645EBA7-5758-4089-ACC6-6DE2D0BCCD54}">
      <dgm:prSet/>
      <dgm:spPr/>
      <dgm:t>
        <a:bodyPr/>
        <a:lstStyle/>
        <a:p>
          <a:endParaRPr lang="en-US"/>
        </a:p>
      </dgm:t>
    </dgm:pt>
    <dgm:pt modelId="{3DE77DAB-6D1F-4BD5-9611-DAD4A3E18A2F}" type="sibTrans" cxnId="{2645EBA7-5758-4089-ACC6-6DE2D0BCCD54}">
      <dgm:prSet/>
      <dgm:spPr/>
      <dgm:t>
        <a:bodyPr/>
        <a:lstStyle/>
        <a:p>
          <a:endParaRPr lang="en-US"/>
        </a:p>
      </dgm:t>
    </dgm:pt>
    <dgm:pt modelId="{4243F2D4-3D13-4914-8E38-701E6F1A654A}">
      <dgm:prSet phldrT="[Text]" custT="1"/>
      <dgm:spPr/>
      <dgm:t>
        <a:bodyPr/>
        <a:lstStyle/>
        <a:p>
          <a:r>
            <a:rPr lang="en-US" sz="2000" dirty="0" smtClean="0"/>
            <a:t>The opportunity to give back to their community </a:t>
          </a:r>
          <a:endParaRPr lang="en-US" sz="2000" dirty="0"/>
        </a:p>
      </dgm:t>
    </dgm:pt>
    <dgm:pt modelId="{637935B3-3BD5-43EC-88CA-CC98A2F4ACFB}" type="parTrans" cxnId="{64D6377F-B358-48F2-AB39-6014F25EC077}">
      <dgm:prSet/>
      <dgm:spPr/>
      <dgm:t>
        <a:bodyPr/>
        <a:lstStyle/>
        <a:p>
          <a:endParaRPr lang="en-US"/>
        </a:p>
      </dgm:t>
    </dgm:pt>
    <dgm:pt modelId="{37A09286-2D3C-49C4-8194-D49C3F535364}" type="sibTrans" cxnId="{64D6377F-B358-48F2-AB39-6014F25EC077}">
      <dgm:prSet/>
      <dgm:spPr/>
      <dgm:t>
        <a:bodyPr/>
        <a:lstStyle/>
        <a:p>
          <a:endParaRPr lang="en-US"/>
        </a:p>
      </dgm:t>
    </dgm:pt>
    <dgm:pt modelId="{D7210869-E7A9-49AD-B22F-999ACD562896}">
      <dgm:prSet phldrT="[Text]" custT="1"/>
      <dgm:spPr/>
      <dgm:t>
        <a:bodyPr/>
        <a:lstStyle/>
        <a:p>
          <a:r>
            <a:rPr lang="en-US" sz="2000" dirty="0" smtClean="0"/>
            <a:t>Raising awareness of the needs in their communities</a:t>
          </a:r>
          <a:endParaRPr lang="en-US" sz="2000" dirty="0"/>
        </a:p>
      </dgm:t>
    </dgm:pt>
    <dgm:pt modelId="{98301DD2-7BD3-4CD1-9330-A50DA24898B9}" type="parTrans" cxnId="{95EDB201-3632-4840-B6C4-C7195387F817}">
      <dgm:prSet/>
      <dgm:spPr/>
      <dgm:t>
        <a:bodyPr/>
        <a:lstStyle/>
        <a:p>
          <a:endParaRPr lang="en-US"/>
        </a:p>
      </dgm:t>
    </dgm:pt>
    <dgm:pt modelId="{70966DDD-DD60-4A54-AE55-45FB9A8253A1}" type="sibTrans" cxnId="{95EDB201-3632-4840-B6C4-C7195387F817}">
      <dgm:prSet/>
      <dgm:spPr/>
      <dgm:t>
        <a:bodyPr/>
        <a:lstStyle/>
        <a:p>
          <a:endParaRPr lang="en-US"/>
        </a:p>
      </dgm:t>
    </dgm:pt>
    <dgm:pt modelId="{F5A7E626-9485-4AB3-86BF-F9A78194C2AF}">
      <dgm:prSet custT="1"/>
      <dgm:spPr/>
      <dgm:t>
        <a:bodyPr/>
        <a:lstStyle/>
        <a:p>
          <a:r>
            <a:rPr lang="en-US" sz="2000" dirty="0" smtClean="0">
              <a:solidFill>
                <a:schemeClr val="bg1"/>
              </a:solidFill>
            </a:rPr>
            <a:t>Networking opportunities</a:t>
          </a:r>
          <a:endParaRPr lang="en-US" sz="2000" dirty="0">
            <a:solidFill>
              <a:schemeClr val="bg1"/>
            </a:solidFill>
          </a:endParaRPr>
        </a:p>
      </dgm:t>
    </dgm:pt>
    <dgm:pt modelId="{8011F48E-ED14-49D8-8747-C7D00C99FA29}" type="parTrans" cxnId="{55CCD5C9-11EA-4169-A689-3EB9167B3B2E}">
      <dgm:prSet/>
      <dgm:spPr/>
      <dgm:t>
        <a:bodyPr/>
        <a:lstStyle/>
        <a:p>
          <a:endParaRPr lang="en-US"/>
        </a:p>
      </dgm:t>
    </dgm:pt>
    <dgm:pt modelId="{29DB8E15-5D4D-44C6-A529-85D3978D0D6B}" type="sibTrans" cxnId="{55CCD5C9-11EA-4169-A689-3EB9167B3B2E}">
      <dgm:prSet/>
      <dgm:spPr/>
      <dgm:t>
        <a:bodyPr/>
        <a:lstStyle/>
        <a:p>
          <a:endParaRPr lang="en-US"/>
        </a:p>
      </dgm:t>
    </dgm:pt>
    <dgm:pt modelId="{97DFECE1-47CF-4C83-83D5-5370EB270967}" type="pres">
      <dgm:prSet presAssocID="{FBEC7634-A8C8-4F71-BDA9-9C771A8A9CC7}" presName="Name0" presStyleCnt="0">
        <dgm:presLayoutVars>
          <dgm:dir/>
          <dgm:animLvl val="lvl"/>
          <dgm:resizeHandles val="exact"/>
        </dgm:presLayoutVars>
      </dgm:prSet>
      <dgm:spPr/>
    </dgm:pt>
    <dgm:pt modelId="{C6B9CE5E-2A01-4DE7-8F69-E2FC2D5F8E5E}" type="pres">
      <dgm:prSet presAssocID="{EAEE1CD0-7095-4C1A-8EA0-C38FCA71F48F}" presName="linNode" presStyleCnt="0"/>
      <dgm:spPr/>
    </dgm:pt>
    <dgm:pt modelId="{386C8E2E-E452-45CF-9BE1-7076011CFA15}" type="pres">
      <dgm:prSet presAssocID="{EAEE1CD0-7095-4C1A-8EA0-C38FCA71F48F}" presName="parentText" presStyleLbl="node1" presStyleIdx="0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E29C-944E-4BF8-9F8B-C54D39829AD3}" type="pres">
      <dgm:prSet presAssocID="{3DE77DAB-6D1F-4BD5-9611-DAD4A3E18A2F}" presName="sp" presStyleCnt="0"/>
      <dgm:spPr/>
    </dgm:pt>
    <dgm:pt modelId="{40436C83-958A-4999-8AF8-A5EB6B99A0B0}" type="pres">
      <dgm:prSet presAssocID="{4243F2D4-3D13-4914-8E38-701E6F1A654A}" presName="linNode" presStyleCnt="0"/>
      <dgm:spPr/>
    </dgm:pt>
    <dgm:pt modelId="{69B17656-63B6-4D0A-A97F-9302090F52AE}" type="pres">
      <dgm:prSet presAssocID="{4243F2D4-3D13-4914-8E38-701E6F1A654A}" presName="parentText" presStyleLbl="node1" presStyleIdx="1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B26CBD-248D-4E1E-B357-B5C373C3436E}" type="pres">
      <dgm:prSet presAssocID="{37A09286-2D3C-49C4-8194-D49C3F535364}" presName="sp" presStyleCnt="0"/>
      <dgm:spPr/>
    </dgm:pt>
    <dgm:pt modelId="{C16E41A1-CD2D-4D45-8497-381ADC150CA2}" type="pres">
      <dgm:prSet presAssocID="{D7210869-E7A9-49AD-B22F-999ACD562896}" presName="linNode" presStyleCnt="0"/>
      <dgm:spPr/>
    </dgm:pt>
    <dgm:pt modelId="{35A823CD-20BF-4815-A433-2ED0D0FBD00F}" type="pres">
      <dgm:prSet presAssocID="{D7210869-E7A9-49AD-B22F-999ACD562896}" presName="parentText" presStyleLbl="node1" presStyleIdx="2" presStyleCnt="4" custScaleX="2777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F5347-E10D-4384-A19C-C822642B2FAC}" type="pres">
      <dgm:prSet presAssocID="{70966DDD-DD60-4A54-AE55-45FB9A8253A1}" presName="sp" presStyleCnt="0"/>
      <dgm:spPr/>
    </dgm:pt>
    <dgm:pt modelId="{12D309F6-8286-4147-8064-12FECA8183A7}" type="pres">
      <dgm:prSet presAssocID="{F5A7E626-9485-4AB3-86BF-F9A78194C2AF}" presName="linNode" presStyleCnt="0"/>
      <dgm:spPr/>
    </dgm:pt>
    <dgm:pt modelId="{BE57364F-CF1E-4AB2-BD77-CFF4C5054714}" type="pres">
      <dgm:prSet presAssocID="{F5A7E626-9485-4AB3-86BF-F9A78194C2AF}" presName="parentText" presStyleLbl="node1" presStyleIdx="3" presStyleCnt="4" custScaleX="277778" custLinFactX="-4927" custLinFactNeighborX="-100000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69D121-1BE0-4213-A2F0-0754AE022E38}" type="presOf" srcId="{EAEE1CD0-7095-4C1A-8EA0-C38FCA71F48F}" destId="{386C8E2E-E452-45CF-9BE1-7076011CFA15}" srcOrd="0" destOrd="0" presId="urn:microsoft.com/office/officeart/2005/8/layout/vList5"/>
    <dgm:cxn modelId="{8B322DDA-0002-4ACD-B014-84AA3D5E0653}" type="presOf" srcId="{D7210869-E7A9-49AD-B22F-999ACD562896}" destId="{35A823CD-20BF-4815-A433-2ED0D0FBD00F}" srcOrd="0" destOrd="0" presId="urn:microsoft.com/office/officeart/2005/8/layout/vList5"/>
    <dgm:cxn modelId="{55CCD5C9-11EA-4169-A689-3EB9167B3B2E}" srcId="{FBEC7634-A8C8-4F71-BDA9-9C771A8A9CC7}" destId="{F5A7E626-9485-4AB3-86BF-F9A78194C2AF}" srcOrd="3" destOrd="0" parTransId="{8011F48E-ED14-49D8-8747-C7D00C99FA29}" sibTransId="{29DB8E15-5D4D-44C6-A529-85D3978D0D6B}"/>
    <dgm:cxn modelId="{87A24B6A-568F-4FC2-821C-2B903762AF30}" type="presOf" srcId="{FBEC7634-A8C8-4F71-BDA9-9C771A8A9CC7}" destId="{97DFECE1-47CF-4C83-83D5-5370EB270967}" srcOrd="0" destOrd="0" presId="urn:microsoft.com/office/officeart/2005/8/layout/vList5"/>
    <dgm:cxn modelId="{FA847068-E661-4D49-8E04-32562D1C0B68}" type="presOf" srcId="{4243F2D4-3D13-4914-8E38-701E6F1A654A}" destId="{69B17656-63B6-4D0A-A97F-9302090F52AE}" srcOrd="0" destOrd="0" presId="urn:microsoft.com/office/officeart/2005/8/layout/vList5"/>
    <dgm:cxn modelId="{069D55FB-D22A-4112-8CE4-B8B1AC0D4B18}" type="presOf" srcId="{F5A7E626-9485-4AB3-86BF-F9A78194C2AF}" destId="{BE57364F-CF1E-4AB2-BD77-CFF4C5054714}" srcOrd="0" destOrd="0" presId="urn:microsoft.com/office/officeart/2005/8/layout/vList5"/>
    <dgm:cxn modelId="{2645EBA7-5758-4089-ACC6-6DE2D0BCCD54}" srcId="{FBEC7634-A8C8-4F71-BDA9-9C771A8A9CC7}" destId="{EAEE1CD0-7095-4C1A-8EA0-C38FCA71F48F}" srcOrd="0" destOrd="0" parTransId="{0049C4C1-78C3-408A-B2DE-58F8DD08D787}" sibTransId="{3DE77DAB-6D1F-4BD5-9611-DAD4A3E18A2F}"/>
    <dgm:cxn modelId="{64D6377F-B358-48F2-AB39-6014F25EC077}" srcId="{FBEC7634-A8C8-4F71-BDA9-9C771A8A9CC7}" destId="{4243F2D4-3D13-4914-8E38-701E6F1A654A}" srcOrd="1" destOrd="0" parTransId="{637935B3-3BD5-43EC-88CA-CC98A2F4ACFB}" sibTransId="{37A09286-2D3C-49C4-8194-D49C3F535364}"/>
    <dgm:cxn modelId="{95EDB201-3632-4840-B6C4-C7195387F817}" srcId="{FBEC7634-A8C8-4F71-BDA9-9C771A8A9CC7}" destId="{D7210869-E7A9-49AD-B22F-999ACD562896}" srcOrd="2" destOrd="0" parTransId="{98301DD2-7BD3-4CD1-9330-A50DA24898B9}" sibTransId="{70966DDD-DD60-4A54-AE55-45FB9A8253A1}"/>
    <dgm:cxn modelId="{63F4BEEF-A757-45B7-B2B7-415EB20FA722}" type="presParOf" srcId="{97DFECE1-47CF-4C83-83D5-5370EB270967}" destId="{C6B9CE5E-2A01-4DE7-8F69-E2FC2D5F8E5E}" srcOrd="0" destOrd="0" presId="urn:microsoft.com/office/officeart/2005/8/layout/vList5"/>
    <dgm:cxn modelId="{9947C30F-4E59-4E77-AA2D-1864DD702CB6}" type="presParOf" srcId="{C6B9CE5E-2A01-4DE7-8F69-E2FC2D5F8E5E}" destId="{386C8E2E-E452-45CF-9BE1-7076011CFA15}" srcOrd="0" destOrd="0" presId="urn:microsoft.com/office/officeart/2005/8/layout/vList5"/>
    <dgm:cxn modelId="{7A139C9A-85A9-4A14-8A1D-D8559E875D8F}" type="presParOf" srcId="{97DFECE1-47CF-4C83-83D5-5370EB270967}" destId="{2FD0E29C-944E-4BF8-9F8B-C54D39829AD3}" srcOrd="1" destOrd="0" presId="urn:microsoft.com/office/officeart/2005/8/layout/vList5"/>
    <dgm:cxn modelId="{A3C8B185-1A0C-48A4-A551-3C13099FEF3F}" type="presParOf" srcId="{97DFECE1-47CF-4C83-83D5-5370EB270967}" destId="{40436C83-958A-4999-8AF8-A5EB6B99A0B0}" srcOrd="2" destOrd="0" presId="urn:microsoft.com/office/officeart/2005/8/layout/vList5"/>
    <dgm:cxn modelId="{E8C6E799-F723-435E-8FAF-E9189966F2C9}" type="presParOf" srcId="{40436C83-958A-4999-8AF8-A5EB6B99A0B0}" destId="{69B17656-63B6-4D0A-A97F-9302090F52AE}" srcOrd="0" destOrd="0" presId="urn:microsoft.com/office/officeart/2005/8/layout/vList5"/>
    <dgm:cxn modelId="{1C6F7CCD-5BD1-40DC-8CBF-D64882CE5D0A}" type="presParOf" srcId="{97DFECE1-47CF-4C83-83D5-5370EB270967}" destId="{82B26CBD-248D-4E1E-B357-B5C373C3436E}" srcOrd="3" destOrd="0" presId="urn:microsoft.com/office/officeart/2005/8/layout/vList5"/>
    <dgm:cxn modelId="{664A197F-FAF2-4CE4-AE4B-63BFCA72846A}" type="presParOf" srcId="{97DFECE1-47CF-4C83-83D5-5370EB270967}" destId="{C16E41A1-CD2D-4D45-8497-381ADC150CA2}" srcOrd="4" destOrd="0" presId="urn:microsoft.com/office/officeart/2005/8/layout/vList5"/>
    <dgm:cxn modelId="{4850A990-ED23-41D2-BE98-AA591D1EC802}" type="presParOf" srcId="{C16E41A1-CD2D-4D45-8497-381ADC150CA2}" destId="{35A823CD-20BF-4815-A433-2ED0D0FBD00F}" srcOrd="0" destOrd="0" presId="urn:microsoft.com/office/officeart/2005/8/layout/vList5"/>
    <dgm:cxn modelId="{D18BC984-6F0D-48BF-8834-B35A00918EDA}" type="presParOf" srcId="{97DFECE1-47CF-4C83-83D5-5370EB270967}" destId="{D5BF5347-E10D-4384-A19C-C822642B2FAC}" srcOrd="5" destOrd="0" presId="urn:microsoft.com/office/officeart/2005/8/layout/vList5"/>
    <dgm:cxn modelId="{3A6BBAC8-B3CC-4005-9BBB-1829C3969E9E}" type="presParOf" srcId="{97DFECE1-47CF-4C83-83D5-5370EB270967}" destId="{12D309F6-8286-4147-8064-12FECA8183A7}" srcOrd="6" destOrd="0" presId="urn:microsoft.com/office/officeart/2005/8/layout/vList5"/>
    <dgm:cxn modelId="{AFF2DC33-8B87-427B-A087-9658590814DC}" type="presParOf" srcId="{12D309F6-8286-4147-8064-12FECA8183A7}" destId="{BE57364F-CF1E-4AB2-BD77-CFF4C505471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2064CE-A4F1-4462-8091-8F3CD765E1F7}">
      <dsp:nvSpPr>
        <dsp:cNvPr id="0" name=""/>
        <dsp:cNvSpPr/>
      </dsp:nvSpPr>
      <dsp:spPr>
        <a:xfrm>
          <a:off x="3348297" y="2028"/>
          <a:ext cx="1533004" cy="153300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Community Input</a:t>
          </a:r>
          <a:endParaRPr lang="en-US" sz="1400" kern="1200" dirty="0"/>
        </a:p>
      </dsp:txBody>
      <dsp:txXfrm>
        <a:off x="3348297" y="2028"/>
        <a:ext cx="1533004" cy="1533004"/>
      </dsp:txXfrm>
    </dsp:sp>
    <dsp:sp modelId="{2F5600E3-EF84-460A-BAEB-8661817EEFB0}">
      <dsp:nvSpPr>
        <dsp:cNvPr id="0" name=""/>
        <dsp:cNvSpPr/>
      </dsp:nvSpPr>
      <dsp:spPr>
        <a:xfrm rot="2700000">
          <a:off x="4716656" y="1315194"/>
          <a:ext cx="407003" cy="51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2700000">
        <a:off x="4716656" y="1315194"/>
        <a:ext cx="407003" cy="517388"/>
      </dsp:txXfrm>
    </dsp:sp>
    <dsp:sp modelId="{5261B72C-D0F0-481F-A4BB-50768DFBD845}">
      <dsp:nvSpPr>
        <dsp:cNvPr id="0" name=""/>
        <dsp:cNvSpPr/>
      </dsp:nvSpPr>
      <dsp:spPr>
        <a:xfrm>
          <a:off x="4975304" y="1629035"/>
          <a:ext cx="1533004" cy="1533004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Leadership Councils</a:t>
          </a:r>
          <a:endParaRPr lang="en-US" sz="1400" kern="1200" dirty="0"/>
        </a:p>
      </dsp:txBody>
      <dsp:txXfrm>
        <a:off x="4975304" y="1629035"/>
        <a:ext cx="1533004" cy="1533004"/>
      </dsp:txXfrm>
    </dsp:sp>
    <dsp:sp modelId="{1A1C1F58-EC59-4E91-8CC0-F93AF79B00C1}">
      <dsp:nvSpPr>
        <dsp:cNvPr id="0" name=""/>
        <dsp:cNvSpPr/>
      </dsp:nvSpPr>
      <dsp:spPr>
        <a:xfrm rot="8100000">
          <a:off x="4732946" y="2942201"/>
          <a:ext cx="407003" cy="51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8100000">
        <a:off x="4732946" y="2942201"/>
        <a:ext cx="407003" cy="517388"/>
      </dsp:txXfrm>
    </dsp:sp>
    <dsp:sp modelId="{DA3B5171-91E6-4C34-B98F-FD56D355610F}">
      <dsp:nvSpPr>
        <dsp:cNvPr id="0" name=""/>
        <dsp:cNvSpPr/>
      </dsp:nvSpPr>
      <dsp:spPr>
        <a:xfrm>
          <a:off x="3348297" y="3256042"/>
          <a:ext cx="1533004" cy="1533004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Leadership Council Grantmaking</a:t>
          </a:r>
          <a:endParaRPr lang="en-US" sz="1400" kern="1200" dirty="0"/>
        </a:p>
      </dsp:txBody>
      <dsp:txXfrm>
        <a:off x="3348297" y="3256042"/>
        <a:ext cx="1533004" cy="1533004"/>
      </dsp:txXfrm>
    </dsp:sp>
    <dsp:sp modelId="{C5FC9990-1CB8-4B0C-9CED-B83DA94CCA75}">
      <dsp:nvSpPr>
        <dsp:cNvPr id="0" name=""/>
        <dsp:cNvSpPr/>
      </dsp:nvSpPr>
      <dsp:spPr>
        <a:xfrm rot="13500000">
          <a:off x="3105939" y="2958491"/>
          <a:ext cx="407003" cy="51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3500000">
        <a:off x="3105939" y="2958491"/>
        <a:ext cx="407003" cy="517388"/>
      </dsp:txXfrm>
    </dsp:sp>
    <dsp:sp modelId="{F2A0AF22-DFBF-4C63-89DF-6FAC8DC487B4}">
      <dsp:nvSpPr>
        <dsp:cNvPr id="0" name=""/>
        <dsp:cNvSpPr/>
      </dsp:nvSpPr>
      <dsp:spPr>
        <a:xfrm>
          <a:off x="1721291" y="1629035"/>
          <a:ext cx="1533004" cy="1533004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$$$ into Community</a:t>
          </a:r>
          <a:endParaRPr lang="en-US" sz="1400" kern="1200" dirty="0"/>
        </a:p>
      </dsp:txBody>
      <dsp:txXfrm>
        <a:off x="1721291" y="1629035"/>
        <a:ext cx="1533004" cy="1533004"/>
      </dsp:txXfrm>
    </dsp:sp>
    <dsp:sp modelId="{1A325AB1-859F-4D68-BABE-D87C2EC9A82C}">
      <dsp:nvSpPr>
        <dsp:cNvPr id="0" name=""/>
        <dsp:cNvSpPr/>
      </dsp:nvSpPr>
      <dsp:spPr>
        <a:xfrm rot="18900000">
          <a:off x="3089649" y="1331484"/>
          <a:ext cx="407003" cy="51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18900000">
        <a:off x="3089649" y="1331484"/>
        <a:ext cx="407003" cy="5173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50909-130B-4AD7-9467-D662B5C0AEF8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EAC1DAD-FD44-44E1-8915-A32FD00C59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1311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76D91C-3FEB-2947-B72D-399CE173411B}" type="datetimeFigureOut">
              <a:rPr lang="en-US" smtClean="0"/>
              <a:pPr/>
              <a:t>4/9/2013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29B0BB2-971E-AB49-8A1C-AF968698E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571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title can </a:t>
            </a:r>
            <a:r>
              <a:rPr lang="en-US" smtClean="0"/>
              <a:t>be changed…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2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Will also give an overview of the what CFW actually does.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909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the need to reach into the communities</a:t>
            </a:r>
            <a:r>
              <a:rPr lang="en-US" baseline="0" dirty="0" smtClean="0"/>
              <a:t> and expose smaller organizations to CFW.  CFW wasn’t reaching the populations that was being affected the most by the parity in funding.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557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5887"/>
            <a:r>
              <a:rPr lang="en-US" dirty="0">
                <a:solidFill>
                  <a:schemeClr val="tx2"/>
                </a:solidFill>
              </a:rPr>
              <a:t>The purpose of the leadership councils is to provide a bridge between the Foundation and women leaders in each of the five designated communities, to develop philanthropists and leaders in each of these communities, and to provide specialized fundraising and </a:t>
            </a:r>
            <a:r>
              <a:rPr lang="en-US" dirty="0" err="1">
                <a:solidFill>
                  <a:schemeClr val="tx2"/>
                </a:solidFill>
              </a:rPr>
              <a:t>grantmaking</a:t>
            </a:r>
            <a:r>
              <a:rPr lang="en-US" dirty="0">
                <a:solidFill>
                  <a:schemeClr val="tx2"/>
                </a:solidFill>
              </a:rPr>
              <a:t> for these communities through Chicago Foundation for Women.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073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</a:t>
            </a:r>
            <a:r>
              <a:rPr lang="en-US" baseline="0" dirty="0" smtClean="0"/>
              <a:t> members come for self selection and word of mouth.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791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7429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 be an</a:t>
            </a:r>
            <a:r>
              <a:rPr lang="en-US" baseline="0" dirty="0" smtClean="0"/>
              <a:t> incentive to come to my table; learn about the different actions each council takes. I will also take the opportunity to talk about how the council’s vision for themselves have evolved through the years;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the </a:t>
            </a:r>
            <a:r>
              <a:rPr lang="en-US" baseline="0" dirty="0" err="1" smtClean="0"/>
              <a:t>lbtq</a:t>
            </a:r>
            <a:r>
              <a:rPr lang="en-US" baseline="0" dirty="0" smtClean="0"/>
              <a:t> giving council.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9B0BB2-971E-AB49-8A1C-AF968698E2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456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ver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7640" y="4074583"/>
            <a:ext cx="4859303" cy="2390872"/>
          </a:xfrm>
        </p:spPr>
        <p:txBody>
          <a:bodyPr anchor="ctr">
            <a:normAutofit/>
          </a:bodyPr>
          <a:lstStyle>
            <a:lvl1pPr>
              <a:defRPr sz="3600" b="1">
                <a:solidFill>
                  <a:srgbClr val="1C5A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vid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1544" y="0"/>
            <a:ext cx="9234825" cy="6926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649" y="3778250"/>
            <a:ext cx="5835073" cy="2664114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_fin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582271" y="466791"/>
            <a:ext cx="8229600" cy="57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defRPr>
                <a:solidFill>
                  <a:srgbClr val="1C5A8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582271" y="1335234"/>
            <a:ext cx="8229600" cy="479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terior_final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379" y="469678"/>
            <a:ext cx="8229600" cy="572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7758" y="1335234"/>
            <a:ext cx="8229600" cy="4790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3" r:id="rId3"/>
    <p:sldLayoutId id="2147483652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1C5A8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09" y="3653084"/>
            <a:ext cx="7492581" cy="2710841"/>
          </a:xfrm>
        </p:spPr>
        <p:txBody>
          <a:bodyPr wrap="none" anchor="ctr">
            <a:norm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/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dirty="0" smtClean="0">
                <a:solidFill>
                  <a:srgbClr val="1F497D"/>
                </a:solidFill>
              </a:rPr>
              <a:t/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Building Philanthropists </a:t>
            </a:r>
            <a:r>
              <a:rPr lang="en-US" sz="3200" dirty="0">
                <a:solidFill>
                  <a:schemeClr val="tx1"/>
                </a:solidFill>
              </a:rPr>
              <a:t>Through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Leadership Councils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509" y="3684631"/>
            <a:ext cx="428167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320" y="466791"/>
            <a:ext cx="8229600" cy="57209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Chicago Foundation for Women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57009" y="1695899"/>
            <a:ext cx="796713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Chicago Foundation for Women is a </a:t>
            </a:r>
            <a:r>
              <a:rPr lang="en-US" sz="2200" dirty="0" err="1">
                <a:solidFill>
                  <a:schemeClr val="accent1">
                    <a:lumMod val="75000"/>
                  </a:schemeClr>
                </a:solidFill>
              </a:rPr>
              <a:t>grantmaking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organization dedicated to increasing resources and opportunities for women and girls in the greater Chicago area. </a:t>
            </a:r>
            <a:endParaRPr lang="en-US" sz="22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support our philanthropy, the Foundation promotes increased investment in women and girls, raises awareness about their issues and potential, and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develops them as leaders and philanthropists.</a:t>
            </a:r>
            <a:endParaRPr lang="en-US" sz="2200" b="1" dirty="0" smtClean="0">
              <a:solidFill>
                <a:schemeClr val="accent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320" y="466791"/>
            <a:ext cx="8229600" cy="57209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Vision for Leadership Councils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83118" y="1326444"/>
            <a:ext cx="7967133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0"/>
              </a:spcAft>
              <a:buClr>
                <a:srgbClr val="BFD3E4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 1997 the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Foundation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launched a community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based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campaign to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create and strengthen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the ties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Chicago’s diverse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communities. From this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campaign, the first leadership council was created in 1998.  </a:t>
            </a:r>
          </a:p>
          <a:p>
            <a:pPr algn="just">
              <a:spcAft>
                <a:spcPts val="3000"/>
              </a:spcAft>
              <a:buClr>
                <a:srgbClr val="BFD3E4"/>
              </a:buClr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Councils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were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expected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 lead community outreach efforts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to increase awareness and support for the foundation’s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mission.</a:t>
            </a:r>
          </a:p>
          <a:p>
            <a:pPr algn="just">
              <a:spcAft>
                <a:spcPts val="3000"/>
              </a:spcAft>
              <a:buClr>
                <a:srgbClr val="BFD3E4"/>
              </a:buClr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According to the Women’s Funding Network, CFW was the first women’s fund in the US to develop affinity groups of diverse women. and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support for the foundation’s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mission.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Aft>
                <a:spcPts val="3000"/>
              </a:spcAft>
              <a:buClr>
                <a:srgbClr val="BFD3E4"/>
              </a:buClr>
            </a:pPr>
            <a:r>
              <a:rPr lang="en-US" sz="2400" dirty="0"/>
              <a:t/>
            </a:r>
            <a:br>
              <a:rPr lang="en-US" sz="2400" dirty="0"/>
            </a:br>
            <a:endParaRPr lang="en-US" sz="2400" dirty="0" smtClean="0">
              <a:solidFill>
                <a:srgbClr val="3C302A"/>
              </a:solidFill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99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Leadership Councils Purpose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72004240"/>
              </p:ext>
            </p:extLst>
          </p:nvPr>
        </p:nvGraphicFramePr>
        <p:xfrm>
          <a:off x="582613" y="1335088"/>
          <a:ext cx="8229600" cy="4791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67843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79320" y="466791"/>
            <a:ext cx="8229600" cy="572096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Leadership Councils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422302" y="1705923"/>
            <a:ext cx="8229600" cy="4355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Chicago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Foundation for Women hosts five affinity groups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comprised of local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women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leaders, philanthropists and activists: </a:t>
            </a:r>
          </a:p>
          <a:p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African American Leadership Council</a:t>
            </a:r>
          </a:p>
          <a:p>
            <a:pPr marL="285750" indent="-28575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Asian American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Leadership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</a:p>
          <a:p>
            <a:pPr marL="285750" indent="-28575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Latina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Leadership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</a:p>
          <a:p>
            <a:pPr marL="285750" indent="-28575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LBTQ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Leadership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</a:p>
          <a:p>
            <a:pPr marL="285750" indent="-28575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Young Women's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Leadership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Council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123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Leadership Council Grantmaking</a:t>
            </a:r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27144544"/>
              </p:ext>
            </p:extLst>
          </p:nvPr>
        </p:nvGraphicFramePr>
        <p:xfrm>
          <a:off x="582613" y="1335088"/>
          <a:ext cx="8229600" cy="4791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1362570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000" dirty="0" smtClean="0"/>
              <a:t>Why Women Join</a:t>
            </a:r>
            <a:endParaRPr lang="en-US" sz="30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534532286"/>
              </p:ext>
            </p:extLst>
          </p:nvPr>
        </p:nvGraphicFramePr>
        <p:xfrm>
          <a:off x="1524000" y="17820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80696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Vision and Action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sz="2200" dirty="0" smtClean="0"/>
          </a:p>
          <a:p>
            <a:pPr marL="0" indent="0" algn="just">
              <a:buNone/>
            </a:pPr>
            <a:endParaRPr lang="en-US" sz="2200" dirty="0"/>
          </a:p>
          <a:p>
            <a:pPr marL="0" indent="0" algn="just">
              <a:buNone/>
            </a:pPr>
            <a:r>
              <a:rPr lang="en-US" sz="2200" dirty="0" smtClean="0">
                <a:solidFill>
                  <a:schemeClr val="tx2"/>
                </a:solidFill>
              </a:rPr>
              <a:t>While Chicago Foundation for Women’s vision for all council’s are the same, each council takes unique actions to achieve their goals.  </a:t>
            </a:r>
            <a:endParaRPr lang="en-US" sz="2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23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smtClean="0"/>
              <a:t>Philanthropic Development at CFW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271" y="1799924"/>
            <a:ext cx="8229600" cy="43262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1C5A8C"/>
                </a:solidFill>
              </a:rPr>
              <a:t>More than just Leadership Councils</a:t>
            </a:r>
          </a:p>
          <a:p>
            <a:pPr marL="0" indent="0" algn="ctr">
              <a:buNone/>
            </a:pPr>
            <a:endParaRPr lang="en-US" dirty="0">
              <a:solidFill>
                <a:srgbClr val="1C5A8C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1C5A8C"/>
                </a:solidFill>
              </a:rPr>
              <a:t>Philanthropic Mentoring</a:t>
            </a:r>
            <a:br>
              <a:rPr lang="en-US" sz="2200" dirty="0" smtClean="0">
                <a:solidFill>
                  <a:srgbClr val="1C5A8C"/>
                </a:solidFill>
              </a:rPr>
            </a:br>
            <a:endParaRPr lang="en-US" sz="2200" dirty="0" smtClean="0">
              <a:solidFill>
                <a:srgbClr val="1C5A8C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1C5A8C"/>
                </a:solidFill>
              </a:rPr>
              <a:t>Board Development and Cultivation</a:t>
            </a:r>
            <a:br>
              <a:rPr lang="en-US" sz="2200" dirty="0" smtClean="0">
                <a:solidFill>
                  <a:srgbClr val="1C5A8C"/>
                </a:solidFill>
              </a:rPr>
            </a:br>
            <a:endParaRPr lang="en-US" sz="2200" dirty="0" smtClean="0">
              <a:solidFill>
                <a:srgbClr val="1C5A8C"/>
              </a:solidFill>
            </a:endParaRPr>
          </a:p>
          <a:p>
            <a:pPr algn="ctr">
              <a:buFont typeface="Courier New" pitchFamily="49" charset="0"/>
              <a:buChar char="o"/>
            </a:pPr>
            <a:r>
              <a:rPr lang="en-US" sz="2200" dirty="0" smtClean="0">
                <a:solidFill>
                  <a:srgbClr val="1C5A8C"/>
                </a:solidFill>
              </a:rPr>
              <a:t>Philanthropic Education</a:t>
            </a:r>
            <a:endParaRPr lang="en-US" sz="2200" dirty="0">
              <a:solidFill>
                <a:srgbClr val="1C5A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5503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458</Words>
  <Application>Microsoft Office PowerPoint</Application>
  <PresentationFormat>On-screen Show (4:3)</PresentationFormat>
  <Paragraphs>58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Building Philanthropists Through Leadership Councils</vt:lpstr>
      <vt:lpstr>Chicago Foundation for Women</vt:lpstr>
      <vt:lpstr>Vision for Leadership Councils</vt:lpstr>
      <vt:lpstr>Leadership Councils Purpose</vt:lpstr>
      <vt:lpstr>Leadership Councils</vt:lpstr>
      <vt:lpstr>Leadership Council Grantmaking</vt:lpstr>
      <vt:lpstr>Why Women Join</vt:lpstr>
      <vt:lpstr>Vision and Action</vt:lpstr>
      <vt:lpstr>Philanthropic Development at CFW</vt:lpstr>
      <vt:lpstr>Slide 10</vt:lpstr>
    </vt:vector>
  </TitlesOfParts>
  <Company>Nancy Nord 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Nancy Nord</dc:creator>
  <cp:lastModifiedBy>Steve</cp:lastModifiedBy>
  <cp:revision>61</cp:revision>
  <cp:lastPrinted>2013-04-04T21:31:56Z</cp:lastPrinted>
  <dcterms:created xsi:type="dcterms:W3CDTF">2013-02-24T18:01:39Z</dcterms:created>
  <dcterms:modified xsi:type="dcterms:W3CDTF">2013-04-09T14:19:41Z</dcterms:modified>
</cp:coreProperties>
</file>